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0" r:id="rId1"/>
    <p:sldMasterId id="2147483671" r:id="rId2"/>
  </p:sldMasterIdLst>
  <p:notesMasterIdLst>
    <p:notesMasterId r:id="rId3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7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02564891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xmlns="" val="615751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xmlns="" val="2852390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xmlns="" val="52903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3612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1915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0939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2537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0886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704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265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2319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54201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8820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50711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3223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5629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88418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1147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24890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Shape 3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237683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9634633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005603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7931014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8307142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72" name="Shape 3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96024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Shape 37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xmlns="" val="36762623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Shape 38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xmlns="" val="38189274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Shape 39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xmlns="" val="36065443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0" name="Shape 4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5502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360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3175" y="6400800"/>
            <a:ext cx="12188824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Shape 16"/>
          <p:cNvSpPr/>
          <p:nvPr/>
        </p:nvSpPr>
        <p:spPr>
          <a:xfrm>
            <a:off x="15" y="6334316"/>
            <a:ext cx="12188824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1097279" y="758952"/>
            <a:ext cx="10058398" cy="35661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Calibri"/>
              <a:buNone/>
              <a:defRPr sz="8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1100050" y="4455619"/>
            <a:ext cx="10058398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3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" name="Shape 22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289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1493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8077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7569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8331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30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334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36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2720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6217919" y="1845733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289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1493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8077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7569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8331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30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334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36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2720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3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398" cy="40233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289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1493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8077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7569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8331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30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334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36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2720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3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části"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3175" y="6400800"/>
            <a:ext cx="12188824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Shape 38"/>
          <p:cNvSpPr/>
          <p:nvPr/>
        </p:nvSpPr>
        <p:spPr>
          <a:xfrm>
            <a:off x="15" y="6334316"/>
            <a:ext cx="12188824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097279" y="758952"/>
            <a:ext cx="10058398" cy="35661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Calibri"/>
              <a:buNone/>
              <a:defRPr sz="8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1097279" y="4453128"/>
            <a:ext cx="10058398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3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" name="Shape 44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1097279" y="1846050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8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1097279" y="2582333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289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1493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8077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7569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8331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30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334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36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2720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6217919" y="1846050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8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4"/>
          </p:nvPr>
        </p:nvSpPr>
        <p:spPr>
          <a:xfrm>
            <a:off x="6217919" y="2582333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289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1493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8077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7569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8331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30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334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36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2720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3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3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3175" y="6400800"/>
            <a:ext cx="12188824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15" y="6334316"/>
            <a:ext cx="12188824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3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sah s titulke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15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Shape 67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594358"/>
            <a:ext cx="3200397" cy="228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3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4800600" y="731520"/>
            <a:ext cx="6492238" cy="5257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289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1493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8077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7569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8331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30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334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36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2720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457200" y="2926080"/>
            <a:ext cx="3200397" cy="33791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1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65512" y="6459785"/>
            <a:ext cx="261850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4800600" y="6459785"/>
            <a:ext cx="464819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libri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brázek s titulkem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0" y="4953000"/>
            <a:ext cx="12188824" cy="1904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Shape 76"/>
          <p:cNvSpPr/>
          <p:nvPr/>
        </p:nvSpPr>
        <p:spPr>
          <a:xfrm>
            <a:off x="15" y="4915076"/>
            <a:ext cx="12188824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1097279" y="5074919"/>
            <a:ext cx="10113264" cy="8229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3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8" name="Shape 78"/>
          <p:cNvSpPr>
            <a:spLocks noGrp="1"/>
          </p:cNvSpPr>
          <p:nvPr>
            <p:ph type="pic" idx="2"/>
          </p:nvPr>
        </p:nvSpPr>
        <p:spPr>
          <a:xfrm>
            <a:off x="15" y="0"/>
            <a:ext cx="12191984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1097279" y="5907023"/>
            <a:ext cx="10113264" cy="5943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Calibri"/>
              <a:buNone/>
              <a:defRPr sz="1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3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Nadpis a svislý 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 rot="5400000">
            <a:off x="4114798" y="-1171784"/>
            <a:ext cx="4023360" cy="10058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289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1493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8077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7569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8331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30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334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36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2720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3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Svislý nadpis a 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/>
        </p:nvSpPr>
        <p:spPr>
          <a:xfrm>
            <a:off x="3175" y="6400800"/>
            <a:ext cx="12188824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Shape 91"/>
          <p:cNvSpPr/>
          <p:nvPr/>
        </p:nvSpPr>
        <p:spPr>
          <a:xfrm>
            <a:off x="15" y="6334316"/>
            <a:ext cx="12188824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 rot="5400000">
            <a:off x="7160639" y="1979036"/>
            <a:ext cx="5757421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 rot="5400000">
            <a:off x="1826637" y="-573660"/>
            <a:ext cx="5757422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289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1493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8077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7569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8331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30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334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36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2720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3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3175" y="6400800"/>
            <a:ext cx="121887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Shape 108"/>
          <p:cNvSpPr/>
          <p:nvPr/>
        </p:nvSpPr>
        <p:spPr>
          <a:xfrm>
            <a:off x="15" y="6334316"/>
            <a:ext cx="121887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Shape 109"/>
          <p:cNvSpPr txBox="1">
            <a:spLocks noGrp="1"/>
          </p:cNvSpPr>
          <p:nvPr>
            <p:ph type="ctrTitle"/>
          </p:nvPr>
        </p:nvSpPr>
        <p:spPr>
          <a:xfrm>
            <a:off x="1097279" y="758952"/>
            <a:ext cx="10058400" cy="356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Calibri"/>
              <a:buNone/>
              <a:defRPr sz="8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ubTitle" idx="1"/>
          </p:nvPr>
        </p:nvSpPr>
        <p:spPr>
          <a:xfrm>
            <a:off x="1100050" y="4455619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99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" name="Shape 114"/>
          <p:cNvCxnSpPr/>
          <p:nvPr/>
        </p:nvCxnSpPr>
        <p:spPr>
          <a:xfrm>
            <a:off x="1207658" y="4343400"/>
            <a:ext cx="98754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4937700" cy="402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162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350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-812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-1320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-55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58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99999" marR="0" lvl="6" indent="-55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499999" marR="0" lvl="7" indent="-521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61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2"/>
          </p:nvPr>
        </p:nvSpPr>
        <p:spPr>
          <a:xfrm>
            <a:off x="6217919" y="1845733"/>
            <a:ext cx="4937700" cy="402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162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350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-812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-1320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-55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58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99999" marR="0" lvl="6" indent="-55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499999" marR="0" lvl="7" indent="-521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61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99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400" cy="402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162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350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-812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-1320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-55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58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99999" marR="0" lvl="6" indent="-55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499999" marR="0" lvl="7" indent="-521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61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99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části">
    <p:bg>
      <p:bgPr>
        <a:solidFill>
          <a:schemeClr val="l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3175" y="6400800"/>
            <a:ext cx="121887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15" y="6334316"/>
            <a:ext cx="121887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1097279" y="758952"/>
            <a:ext cx="10058400" cy="356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Calibri"/>
              <a:buNone/>
              <a:defRPr sz="8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1097279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99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6" name="Shape 136"/>
          <p:cNvCxnSpPr/>
          <p:nvPr/>
        </p:nvCxnSpPr>
        <p:spPr>
          <a:xfrm>
            <a:off x="1207658" y="4343400"/>
            <a:ext cx="98754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1097279" y="1846050"/>
            <a:ext cx="4937700" cy="73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8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body" idx="2"/>
          </p:nvPr>
        </p:nvSpPr>
        <p:spPr>
          <a:xfrm>
            <a:off x="1097279" y="2582333"/>
            <a:ext cx="4937700" cy="337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162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350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-812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-1320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-55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58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99999" marR="0" lvl="6" indent="-55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499999" marR="0" lvl="7" indent="-521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61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body" idx="3"/>
          </p:nvPr>
        </p:nvSpPr>
        <p:spPr>
          <a:xfrm>
            <a:off x="6217919" y="1846050"/>
            <a:ext cx="4937700" cy="73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8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body" idx="4"/>
          </p:nvPr>
        </p:nvSpPr>
        <p:spPr>
          <a:xfrm>
            <a:off x="6217919" y="2582333"/>
            <a:ext cx="4937700" cy="337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162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350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-812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-1320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-55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58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99999" marR="0" lvl="6" indent="-55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499999" marR="0" lvl="7" indent="-521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61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99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99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/>
        </p:nvSpPr>
        <p:spPr>
          <a:xfrm>
            <a:off x="3175" y="6400800"/>
            <a:ext cx="121887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Shape 153"/>
          <p:cNvSpPr/>
          <p:nvPr/>
        </p:nvSpPr>
        <p:spPr>
          <a:xfrm>
            <a:off x="15" y="6334316"/>
            <a:ext cx="121887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Shape 154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99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sah s titulkem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/>
        </p:nvSpPr>
        <p:spPr>
          <a:xfrm>
            <a:off x="15" y="0"/>
            <a:ext cx="40509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Shape 159"/>
          <p:cNvSpPr/>
          <p:nvPr/>
        </p:nvSpPr>
        <p:spPr>
          <a:xfrm>
            <a:off x="4040071" y="0"/>
            <a:ext cx="63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457200" y="594358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3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4800600" y="731520"/>
            <a:ext cx="6492300" cy="5257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162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350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-812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-1320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-55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58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99999" marR="0" lvl="6" indent="-55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499999" marR="0" lvl="7" indent="-521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61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body" idx="2"/>
          </p:nvPr>
        </p:nvSpPr>
        <p:spPr>
          <a:xfrm>
            <a:off x="457200" y="2926080"/>
            <a:ext cx="3200400" cy="337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1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dt" idx="10"/>
          </p:nvPr>
        </p:nvSpPr>
        <p:spPr>
          <a:xfrm>
            <a:off x="465512" y="6459785"/>
            <a:ext cx="26184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ftr" idx="11"/>
          </p:nvPr>
        </p:nvSpPr>
        <p:spPr>
          <a:xfrm>
            <a:off x="4800600" y="6459785"/>
            <a:ext cx="46482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Calibri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brázek s titulkem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/>
        </p:nvSpPr>
        <p:spPr>
          <a:xfrm>
            <a:off x="0" y="4953000"/>
            <a:ext cx="12188700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Shape 168"/>
          <p:cNvSpPr/>
          <p:nvPr/>
        </p:nvSpPr>
        <p:spPr>
          <a:xfrm>
            <a:off x="15" y="4915076"/>
            <a:ext cx="121887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Shape 169"/>
          <p:cNvSpPr txBox="1">
            <a:spLocks noGrp="1"/>
          </p:cNvSpPr>
          <p:nvPr>
            <p:ph type="title"/>
          </p:nvPr>
        </p:nvSpPr>
        <p:spPr>
          <a:xfrm>
            <a:off x="1097279" y="5074919"/>
            <a:ext cx="10113300" cy="82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3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70" name="Shape 170"/>
          <p:cNvSpPr>
            <a:spLocks noGrp="1"/>
          </p:cNvSpPr>
          <p:nvPr>
            <p:ph type="pic" idx="2"/>
          </p:nvPr>
        </p:nvSpPr>
        <p:spPr>
          <a:xfrm>
            <a:off x="15" y="0"/>
            <a:ext cx="12192000" cy="4915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1097279" y="5907023"/>
            <a:ext cx="10113300" cy="59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Calibri"/>
              <a:buNone/>
              <a:defRPr sz="1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Shape 172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99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Nadpis a svislý text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 rot="5400000">
            <a:off x="4114828" y="-1171815"/>
            <a:ext cx="4023300" cy="1005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162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350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-812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-1320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-55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58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99999" marR="0" lvl="6" indent="-55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499999" marR="0" lvl="7" indent="-521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61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Shape 178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99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Svislý nadpis a tex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3175" y="6400800"/>
            <a:ext cx="121887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15" y="6334316"/>
            <a:ext cx="121887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 rot="5400000">
            <a:off x="7160699" y="1978977"/>
            <a:ext cx="5757300" cy="262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 rot="5400000">
            <a:off x="1826699" y="-573721"/>
            <a:ext cx="5757300" cy="773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162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350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-812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-1320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-55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58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99999" marR="0" lvl="6" indent="-55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499999" marR="0" lvl="7" indent="-521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61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99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Shape 188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7"/>
          <p:cNvSpPr/>
          <p:nvPr/>
        </p:nvSpPr>
        <p:spPr>
          <a:xfrm>
            <a:off x="0" y="6334316"/>
            <a:ext cx="12192000" cy="659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398" cy="40233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289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1493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8077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7569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8331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302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334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36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27201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3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" name="Shape 13"/>
          <p:cNvCxnSpPr/>
          <p:nvPr/>
        </p:nvCxnSpPr>
        <p:spPr>
          <a:xfrm>
            <a:off x="1193532" y="1737842"/>
            <a:ext cx="9966959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0" y="6334316"/>
            <a:ext cx="12192000" cy="6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400" cy="4023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1440" marR="0" lvl="0" indent="16256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4048" marR="0" lvl="1" indent="3505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928" marR="0" lvl="2" indent="-812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808" marR="0" lvl="3" indent="-1320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2688" marR="0" lvl="4" indent="-55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58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299999" marR="0" lvl="6" indent="-553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499999" marR="0" lvl="7" indent="-521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616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dt" idx="10"/>
          </p:nvPr>
        </p:nvSpPr>
        <p:spPr>
          <a:xfrm>
            <a:off x="1097279" y="6459785"/>
            <a:ext cx="2472299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‹#›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5" name="Shape 105"/>
          <p:cNvCxnSpPr/>
          <p:nvPr/>
        </p:nvCxnSpPr>
        <p:spPr>
          <a:xfrm>
            <a:off x="1193532" y="1737843"/>
            <a:ext cx="99669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ctrTitle"/>
          </p:nvPr>
        </p:nvSpPr>
        <p:spPr>
          <a:xfrm>
            <a:off x="1097279" y="758952"/>
            <a:ext cx="10058398" cy="356615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id" sz="80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Humpolec </a:t>
            </a:r>
            <a:br>
              <a:rPr lang="id" sz="80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d" sz="80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 mentálních mapách</a:t>
            </a:r>
          </a:p>
        </p:txBody>
      </p:sp>
      <p:sp>
        <p:nvSpPr>
          <p:cNvPr id="194" name="Shape 194"/>
          <p:cNvSpPr txBox="1">
            <a:spLocks noGrp="1"/>
          </p:cNvSpPr>
          <p:nvPr>
            <p:ph type="subTitle" idx="1"/>
          </p:nvPr>
        </p:nvSpPr>
        <p:spPr>
          <a:xfrm>
            <a:off x="1097266" y="4325091"/>
            <a:ext cx="5933699" cy="1885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2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Výzkum provedený ve dnech 10.-17. 2. 2017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Mgr. Barbora Spalová, Ph.D.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Bc. Jan Tesárek, Mgr. Michaela Malá,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Jakub Kyselovič, Petr Haas,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Zuzana Roztočilová, Bc. Marie Úlehlová,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Bc. Tereza Sedláčková</a:t>
            </a:r>
          </a:p>
        </p:txBody>
      </p:sp>
      <p:pic>
        <p:nvPicPr>
          <p:cNvPr id="195" name="Shape 195" descr="logo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1908" y="295161"/>
            <a:ext cx="5760720" cy="131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Shape 196" descr="Výsledek obrázku pro institut sociologických studií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8081" y="5294410"/>
            <a:ext cx="3521854" cy="636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5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8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Vzorek konzultantů výzkumu</a:t>
            </a:r>
          </a:p>
        </p:txBody>
      </p:sp>
      <p:pic>
        <p:nvPicPr>
          <p:cNvPr id="202" name="Shape 2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962" y="1846263"/>
            <a:ext cx="4938712" cy="4022724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Shape 203"/>
          <p:cNvSpPr txBox="1">
            <a:spLocks noGrp="1"/>
          </p:cNvSpPr>
          <p:nvPr>
            <p:ph type="body" idx="2"/>
          </p:nvPr>
        </p:nvSpPr>
        <p:spPr>
          <a:xfrm>
            <a:off x="6838682" y="1845733"/>
            <a:ext cx="4316997" cy="4023360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45700" anchor="t" anchorCtr="0">
            <a:noAutofit/>
          </a:bodyPr>
          <a:lstStyle/>
          <a:p>
            <a:pPr marL="91440" marR="0" lvl="0" indent="-914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Char char=" 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obyvatelé lokalit</a:t>
            </a:r>
          </a:p>
          <a:p>
            <a:pPr marL="91440" marR="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Char char=" 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vlastníci zahrádek</a:t>
            </a:r>
          </a:p>
          <a:p>
            <a:pPr marL="91440" marR="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Char char=" 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podnikatelé</a:t>
            </a:r>
          </a:p>
          <a:p>
            <a:pPr marL="91440" marR="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Char char=" 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zástupci </a:t>
            </a:r>
          </a:p>
          <a:p>
            <a:pPr marL="91440" marR="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Char char=" 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-kulturních institucí, </a:t>
            </a:r>
          </a:p>
          <a:p>
            <a:pPr marL="91440" marR="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Char char=" 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-církví,</a:t>
            </a:r>
          </a:p>
          <a:p>
            <a:pPr marL="91440" marR="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Char char=" 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- městské samosprávy, </a:t>
            </a:r>
          </a:p>
          <a:p>
            <a:pPr marL="91440" marR="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Char char=" 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- spolků</a:t>
            </a:r>
          </a:p>
        </p:txBody>
      </p:sp>
      <p:sp>
        <p:nvSpPr>
          <p:cNvPr id="204" name="Shape 204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2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94976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8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pěti slovy</a:t>
            </a:r>
          </a:p>
        </p:txBody>
      </p:sp>
      <p:pic>
        <p:nvPicPr>
          <p:cNvPr id="210" name="Shape 210" descr="identita_wordcloud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67510" y="1327900"/>
            <a:ext cx="7317923" cy="4747899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Shape 211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3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Shape 212" descr="Výsledek obrázku pro whi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6245" y="534572"/>
            <a:ext cx="1428748" cy="190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Shape 213" descr="Výsledek obrázku pro whi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77877" y="773722"/>
            <a:ext cx="1428748" cy="190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Typologie mentálních map Humpolce</a:t>
            </a:r>
          </a:p>
        </p:txBody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1097279" y="1845732"/>
            <a:ext cx="10058398" cy="425964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1440" marR="0" lvl="0" indent="-9144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▪"/>
            </a:pPr>
            <a:r>
              <a:rPr lang="id" sz="3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</a:t>
            </a:r>
            <a:r>
              <a:rPr lang="id" sz="3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zelené okolí</a:t>
            </a:r>
          </a:p>
          <a:p>
            <a:pPr marL="91440" marR="0" lvl="0" indent="-9144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▪"/>
            </a:pPr>
            <a:r>
              <a:rPr lang="id" sz="3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</a:t>
            </a:r>
            <a:r>
              <a:rPr lang="id" sz="3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pohled</a:t>
            </a:r>
          </a:p>
          <a:p>
            <a:pPr marL="91440" marR="0" lvl="0" indent="-9144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▪"/>
            </a:pPr>
            <a:r>
              <a:rPr lang="id" sz="3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</a:t>
            </a:r>
            <a:r>
              <a:rPr lang="id" sz="3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osová struktura</a:t>
            </a:r>
          </a:p>
          <a:p>
            <a:pPr marL="91440" marR="0" lvl="0" indent="-9144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▪"/>
            </a:pPr>
            <a:r>
              <a:rPr lang="id" sz="3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</a:t>
            </a:r>
            <a:r>
              <a:rPr lang="id" sz="3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centralizovaná struktura</a:t>
            </a:r>
          </a:p>
          <a:p>
            <a:pPr marL="91440" marR="0" lvl="0" indent="-9144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▪"/>
            </a:pPr>
            <a:r>
              <a:rPr lang="id" sz="3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</a:t>
            </a:r>
            <a:r>
              <a:rPr lang="id" sz="3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historické památky</a:t>
            </a:r>
          </a:p>
          <a:p>
            <a:pPr marL="91440" marR="0" lvl="0" indent="-9144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▪"/>
            </a:pPr>
            <a:r>
              <a:rPr lang="id" sz="3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</a:t>
            </a:r>
            <a:r>
              <a:rPr lang="id" sz="3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dopravní situace</a:t>
            </a:r>
          </a:p>
        </p:txBody>
      </p:sp>
      <p:sp>
        <p:nvSpPr>
          <p:cNvPr id="220" name="Shape 220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4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1066804" y="12215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zelené okolí</a:t>
            </a:r>
          </a:p>
        </p:txBody>
      </p:sp>
      <p:pic>
        <p:nvPicPr>
          <p:cNvPr id="226" name="Shape 2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5600" y="1779935"/>
            <a:ext cx="6400799" cy="4524374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Shape 227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5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xfrm>
            <a:off x="1097275" y="286600"/>
            <a:ext cx="10058398" cy="1259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zelené okolí</a:t>
            </a:r>
          </a:p>
        </p:txBody>
      </p:sp>
      <p:pic>
        <p:nvPicPr>
          <p:cNvPr id="233" name="Shape 2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7400" y="1829950"/>
            <a:ext cx="8077199" cy="395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Shape 234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6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pohled</a:t>
            </a:r>
          </a:p>
        </p:txBody>
      </p:sp>
      <p:pic>
        <p:nvPicPr>
          <p:cNvPr id="240" name="Shape 2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9775" y="1814733"/>
            <a:ext cx="8090826" cy="4447046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Shape 241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7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pohled</a:t>
            </a:r>
          </a:p>
        </p:txBody>
      </p:sp>
      <p:pic>
        <p:nvPicPr>
          <p:cNvPr id="247" name="Shape 2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1675" y="1871001"/>
            <a:ext cx="8229600" cy="439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Shape 248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8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osová struktura</a:t>
            </a:r>
          </a:p>
        </p:txBody>
      </p:sp>
      <p:pic>
        <p:nvPicPr>
          <p:cNvPr id="254" name="Shape 2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73475" y="1786597"/>
            <a:ext cx="3390900" cy="4475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Shape 2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55500" y="1828800"/>
            <a:ext cx="2114550" cy="4432978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Shape 256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9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centralizovaná struktura</a:t>
            </a:r>
          </a:p>
        </p:txBody>
      </p:sp>
      <p:pic>
        <p:nvPicPr>
          <p:cNvPr id="262" name="Shape 2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5600" y="1824026"/>
            <a:ext cx="6400799" cy="4524374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Shape 263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10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historické památky</a:t>
            </a:r>
          </a:p>
        </p:txBody>
      </p:sp>
      <p:pic>
        <p:nvPicPr>
          <p:cNvPr id="269" name="Shape 2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5600" y="1814732"/>
            <a:ext cx="6400799" cy="4447046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Shape 270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11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dopravní situace</a:t>
            </a:r>
          </a:p>
        </p:txBody>
      </p:sp>
      <p:pic>
        <p:nvPicPr>
          <p:cNvPr id="276" name="Shape 2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0360" y="1828800"/>
            <a:ext cx="6391274" cy="4432978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Shape 277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12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Humpolec jako dopravní situace</a:t>
            </a:r>
          </a:p>
        </p:txBody>
      </p:sp>
      <p:pic>
        <p:nvPicPr>
          <p:cNvPr id="283" name="Shape 2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62300" y="1814732"/>
            <a:ext cx="5867400" cy="4447046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Shape 284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13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title"/>
          </p:nvPr>
        </p:nvSpPr>
        <p:spPr>
          <a:xfrm>
            <a:off x="865499" y="286600"/>
            <a:ext cx="10895090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Charakteristika prvků mentálních map</a:t>
            </a:r>
          </a:p>
        </p:txBody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398" cy="402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1440" marR="0" lvl="0" indent="-9144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3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Hranice města</a:t>
            </a:r>
          </a:p>
          <a:p>
            <a:pPr marL="91440" marR="0" lvl="0" indent="-9144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3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Oblasti</a:t>
            </a:r>
          </a:p>
          <a:p>
            <a:pPr marL="91440" marR="0" lvl="0" indent="-9144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3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Cesty</a:t>
            </a:r>
          </a:p>
          <a:p>
            <a:pPr marL="91440" marR="0" lvl="0" indent="-9144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3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Uzly</a:t>
            </a:r>
          </a:p>
          <a:p>
            <a:pPr marL="91440" marR="0" lvl="0" indent="-9144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3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Dominanty</a:t>
            </a:r>
          </a:p>
        </p:txBody>
      </p:sp>
      <p:sp>
        <p:nvSpPr>
          <p:cNvPr id="291" name="Shape 291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14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15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Shape 297" descr="hranice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80799"/>
            <a:ext cx="12192000" cy="8619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Prvky mentálních map: oblasti/distrikty</a:t>
            </a:r>
          </a:p>
        </p:txBody>
      </p:sp>
      <p:sp>
        <p:nvSpPr>
          <p:cNvPr id="303" name="Shape 303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16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Shape 304" descr="distrikty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80799"/>
            <a:ext cx="12192000" cy="8619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Prvky mentálních map: cesty</a:t>
            </a:r>
          </a:p>
        </p:txBody>
      </p:sp>
      <p:sp>
        <p:nvSpPr>
          <p:cNvPr id="310" name="Shape 310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17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Shape 311" descr="cesty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80799"/>
            <a:ext cx="12192000" cy="8619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Prvky mentálních map: Uzly</a:t>
            </a:r>
          </a:p>
        </p:txBody>
      </p:sp>
      <p:sp>
        <p:nvSpPr>
          <p:cNvPr id="317" name="Shape 317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18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8" name="Shape 318" descr="uzly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80799"/>
            <a:ext cx="12192000" cy="861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Shape 319" descr="uzly12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880800"/>
            <a:ext cx="12192000" cy="8619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Prvky mentálních map: dominanty</a:t>
            </a:r>
          </a:p>
        </p:txBody>
      </p:sp>
      <p:sp>
        <p:nvSpPr>
          <p:cNvPr id="325" name="Shape 325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19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6" name="Shape 326" descr="dominanty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80799"/>
            <a:ext cx="12192000" cy="8619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400" cy="1450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2" name="Shape 332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400" cy="4023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3" name="Shape 333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/>
              <a:pPr lvl="0">
                <a:spcBef>
                  <a:spcPts val="0"/>
                </a:spcBef>
                <a:buClr>
                  <a:srgbClr val="FFFFFF"/>
                </a:buClr>
                <a:buSzPct val="25000"/>
                <a:buFont typeface="Calibri"/>
                <a:buNone/>
              </a:pPr>
              <a:t>20</a:t>
            </a:fld>
            <a:endParaRPr lang="id"/>
          </a:p>
        </p:txBody>
      </p:sp>
      <p:pic>
        <p:nvPicPr>
          <p:cNvPr id="334" name="Shape 334" descr="lynch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80799"/>
            <a:ext cx="12192000" cy="8619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 txBox="1">
            <a:spLocks noGrp="1"/>
          </p:cNvSpPr>
          <p:nvPr>
            <p:ph type="title"/>
          </p:nvPr>
        </p:nvSpPr>
        <p:spPr>
          <a:xfrm>
            <a:off x="1097275" y="286601"/>
            <a:ext cx="10058400" cy="775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/>
              <a:t>Oblíbená místa a žitý prostor</a:t>
            </a:r>
          </a:p>
        </p:txBody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400" cy="4023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1" name="Shape 341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/>
              <a:pPr lvl="0">
                <a:spcBef>
                  <a:spcPts val="0"/>
                </a:spcBef>
                <a:buClr>
                  <a:srgbClr val="FFFFFF"/>
                </a:buClr>
                <a:buSzPct val="25000"/>
                <a:buFont typeface="Calibri"/>
                <a:buNone/>
              </a:pPr>
              <a:t>21</a:t>
            </a:fld>
            <a:endParaRPr lang="id"/>
          </a:p>
        </p:txBody>
      </p:sp>
      <p:sp>
        <p:nvSpPr>
          <p:cNvPr id="342" name="Shape 342"/>
          <p:cNvSpPr/>
          <p:nvPr/>
        </p:nvSpPr>
        <p:spPr>
          <a:xfrm>
            <a:off x="999825" y="1554675"/>
            <a:ext cx="10420800" cy="422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43" name="Shape 3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8685" y="1061800"/>
            <a:ext cx="7335576" cy="5086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400" cy="1450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9" name="Shape 349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400" cy="4023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0" name="Shape 350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/>
              <a:pPr lvl="0">
                <a:spcBef>
                  <a:spcPts val="0"/>
                </a:spcBef>
                <a:buClr>
                  <a:srgbClr val="FFFFFF"/>
                </a:buClr>
                <a:buSzPct val="25000"/>
                <a:buFont typeface="Calibri"/>
                <a:buNone/>
              </a:pPr>
              <a:t>22</a:t>
            </a:fld>
            <a:endParaRPr lang="id"/>
          </a:p>
        </p:txBody>
      </p:sp>
      <p:sp>
        <p:nvSpPr>
          <p:cNvPr id="351" name="Shape 351"/>
          <p:cNvSpPr/>
          <p:nvPr/>
        </p:nvSpPr>
        <p:spPr>
          <a:xfrm>
            <a:off x="929425" y="1498350"/>
            <a:ext cx="10477200" cy="507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52" name="Shape 3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1211" y="0"/>
            <a:ext cx="8949576" cy="6328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/>
              <a:pPr lvl="0" rtl="0">
                <a:spcBef>
                  <a:spcPts val="0"/>
                </a:spcBef>
                <a:buClr>
                  <a:srgbClr val="FFFFFF"/>
                </a:buClr>
                <a:buSzPct val="25000"/>
                <a:buFont typeface="Calibri"/>
                <a:buNone/>
              </a:pPr>
              <a:t>23</a:t>
            </a:fld>
            <a:endParaRPr lang="id"/>
          </a:p>
        </p:txBody>
      </p:sp>
      <p:pic>
        <p:nvPicPr>
          <p:cNvPr id="358" name="Shape 3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0737" y="1376125"/>
            <a:ext cx="7230524" cy="4904624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Shape 359"/>
          <p:cNvSpPr txBox="1">
            <a:spLocks noGrp="1"/>
          </p:cNvSpPr>
          <p:nvPr>
            <p:ph type="title"/>
          </p:nvPr>
        </p:nvSpPr>
        <p:spPr>
          <a:xfrm>
            <a:off x="973950" y="286600"/>
            <a:ext cx="10516500" cy="949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b="1"/>
              <a:t>Problematická místa a nedostatky města</a:t>
            </a:r>
          </a:p>
        </p:txBody>
      </p:sp>
      <p:sp>
        <p:nvSpPr>
          <p:cNvPr id="360" name="Shape 360"/>
          <p:cNvSpPr/>
          <p:nvPr/>
        </p:nvSpPr>
        <p:spPr>
          <a:xfrm>
            <a:off x="1060025" y="1517475"/>
            <a:ext cx="1865100" cy="817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Shape 361"/>
          <p:cNvSpPr/>
          <p:nvPr/>
        </p:nvSpPr>
        <p:spPr>
          <a:xfrm>
            <a:off x="9395800" y="1577000"/>
            <a:ext cx="1865100" cy="817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400" cy="1450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400" cy="4023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8" name="Shape 368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900" cy="3651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/>
              <a:pPr lvl="0">
                <a:spcBef>
                  <a:spcPts val="0"/>
                </a:spcBef>
                <a:buClr>
                  <a:srgbClr val="FFFFFF"/>
                </a:buClr>
                <a:buSzPct val="25000"/>
                <a:buFont typeface="Calibri"/>
                <a:buNone/>
              </a:pPr>
              <a:t>24</a:t>
            </a:fld>
            <a:endParaRPr lang="id"/>
          </a:p>
        </p:txBody>
      </p:sp>
      <p:pic>
        <p:nvPicPr>
          <p:cNvPr id="369" name="Shape 369" descr="problem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63099" y="-1761600"/>
            <a:ext cx="12455100" cy="8805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Veřejný prostor jako poměr vnější a vnitřní regulace</a:t>
            </a:r>
          </a:p>
        </p:txBody>
      </p:sp>
      <p:sp>
        <p:nvSpPr>
          <p:cNvPr id="375" name="Shape 375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398" cy="402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1440" marR="0" lvl="0" indent="3556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4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d" sz="4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Vnitřní regulace:</a:t>
            </a:r>
            <a:r>
              <a:rPr lang="id" sz="4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84048" marR="0" lvl="1" indent="-7924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3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internalizovaný řád, který ovlivňuje chování a jednání lidí ve veřejném prostoru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40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3556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40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Vnější regulace:</a:t>
            </a:r>
            <a:r>
              <a:rPr lang="id" sz="4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84048" marR="0" lvl="1" indent="-7924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3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materiální nastavení prostoru, které jisté chování a jednání ne/umožňuje </a:t>
            </a:r>
          </a:p>
        </p:txBody>
      </p:sp>
      <p:sp>
        <p:nvSpPr>
          <p:cNvPr id="376" name="Shape 376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25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Ne-řád ve městě</a:t>
            </a:r>
          </a:p>
        </p:txBody>
      </p:sp>
      <p:sp>
        <p:nvSpPr>
          <p:cNvPr id="382" name="Shape 382"/>
          <p:cNvSpPr txBox="1">
            <a:spLocks noGrp="1"/>
          </p:cNvSpPr>
          <p:nvPr>
            <p:ph type="body" idx="1"/>
          </p:nvPr>
        </p:nvSpPr>
        <p:spPr>
          <a:xfrm>
            <a:off x="1097279" y="1845732"/>
            <a:ext cx="10058398" cy="41752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1440" marR="0" lvl="0" indent="3556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Char char=" "/>
            </a:pPr>
            <a:r>
              <a:rPr lang="id" sz="23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 je cizí: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 "/>
            </a:pPr>
            <a:r>
              <a:rPr lang="id" sz="23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opilci, feťáci, bezdomovci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 "/>
            </a:pPr>
            <a:r>
              <a:rPr lang="id" sz="23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cizinci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 "/>
            </a:pPr>
            <a:r>
              <a:rPr lang="id" sz="23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supermarkety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23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23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 je nedemokratické: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 "/>
            </a:pPr>
            <a:r>
              <a:rPr lang="id" sz="23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chybí prostor pro některé skupiny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 "/>
            </a:pPr>
            <a:r>
              <a:rPr lang="id" sz="23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chybí prostor pro všechny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23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23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Char char=" "/>
            </a:pPr>
            <a:r>
              <a:rPr lang="id" sz="23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 je neestetické a nefunkční: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 "/>
            </a:pPr>
            <a:r>
              <a:rPr lang="id" sz="23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dopravní zatížení a parkování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 "/>
            </a:pPr>
            <a:r>
              <a:rPr lang="id" sz="23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výkaly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 "/>
            </a:pPr>
            <a:r>
              <a:rPr lang="id" sz="23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chaos ve městě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23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23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 narušuje životní prostředí: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 "/>
            </a:pPr>
            <a:r>
              <a:rPr lang="id" sz="23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průmyslové zóny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 "/>
            </a:pPr>
            <a:r>
              <a:rPr lang="id" sz="23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příroda versus výstavba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20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20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Shape 383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26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8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Řád ve městě</a:t>
            </a:r>
          </a:p>
        </p:txBody>
      </p:sp>
      <p:sp>
        <p:nvSpPr>
          <p:cNvPr id="389" name="Shape 389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398" cy="40233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1440" marR="0" lvl="0" indent="3556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36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d" sz="3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Propojení s přírodou</a:t>
            </a:r>
          </a:p>
          <a:p>
            <a:pPr marL="91440" marR="0" lvl="0" indent="3556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36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d" sz="3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Upravenost</a:t>
            </a:r>
            <a:r>
              <a:rPr lang="id" sz="36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id" sz="3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„čistotnost“</a:t>
            </a:r>
          </a:p>
          <a:p>
            <a:pPr marL="91440" marR="0" lvl="0" indent="3556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36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d" sz="3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Přiměřenost</a:t>
            </a:r>
          </a:p>
        </p:txBody>
      </p:sp>
      <p:sp>
        <p:nvSpPr>
          <p:cNvPr id="390" name="Shape 390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27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8" cy="14507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8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Místní zdroje pro rozvoj veřejného prostoru</a:t>
            </a:r>
          </a:p>
        </p:txBody>
      </p:sp>
      <p:sp>
        <p:nvSpPr>
          <p:cNvPr id="396" name="Shape 396"/>
          <p:cNvSpPr txBox="1">
            <a:spLocks noGrp="1"/>
          </p:cNvSpPr>
          <p:nvPr>
            <p:ph type="body" idx="1"/>
          </p:nvPr>
        </p:nvSpPr>
        <p:spPr>
          <a:xfrm>
            <a:off x="1097279" y="1845732"/>
            <a:ext cx="10058398" cy="4372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1440" marR="0" lvl="0" indent="3556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21000"/>
              <a:buFont typeface="Arial"/>
              <a:buChar char="•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d" sz="22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Svépomocné stavby, pečování, starost o veřejné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2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id" sz="2200" b="0" i="1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My jsme si ty zahrádky tady vyloženě vydobyli z buše a my o ně pečujem a pečovat 	budem</a:t>
            </a:r>
            <a:r>
              <a:rPr lang="id" sz="2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, Z_75_učitelka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2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d" sz="22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Houževnatost, pracovitost, střídmost, skromnost, odolnost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2200" b="0" i="1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	Jsem otrlej Humpolák a nestydím se za to, M_52_pedagog</a:t>
            </a:r>
          </a:p>
          <a:p>
            <a:pPr marL="91440" marR="0" lvl="0" indent="-2539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2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d" sz="22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Propojování sociálních sítí</a:t>
            </a:r>
          </a:p>
          <a:p>
            <a:pPr marL="91440" marR="0" lvl="0" indent="-2539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2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	J</a:t>
            </a:r>
            <a:r>
              <a:rPr lang="id" sz="2200" b="0" i="1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 potřebovat investovat do sociálního kapitálu. Čelit individualizaci, 	propojovat, 	investovat do činností, které by propojovaly jednotlivé spolky. 	Možná je i bariéra, že se tu všichni znaj, M_50_manažer</a:t>
            </a:r>
          </a:p>
          <a:p>
            <a:pPr marL="91440" marR="0" lvl="0" indent="355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2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d" sz="22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Silné emocionální pouto</a:t>
            </a:r>
          </a:p>
        </p:txBody>
      </p:sp>
      <p:sp>
        <p:nvSpPr>
          <p:cNvPr id="397" name="Shape 397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2023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28</a:t>
            </a:fld>
            <a:endParaRPr lang="id"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9" cy="1450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25000"/>
              <a:buFont typeface="Calibri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Kam by se měl Humpolec ubírat?</a:t>
            </a:r>
          </a:p>
        </p:txBody>
      </p:sp>
      <p:sp>
        <p:nvSpPr>
          <p:cNvPr id="403" name="Shape 403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399" cy="402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Občanská vybavenost</a:t>
            </a: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5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Mně už ten bazén slibovali od mého mládí, do dneška není, nikdy se toho nedočkám, Z_65_důchodkyně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Komunitní centrum</a:t>
            </a: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5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Spíš než udělat město pro business, tak udělat město pro děti nebo pro rodiče s dětma, protože nemám kam chodit s dětma o víkendu, Z_30_na mateřské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Kultura</a:t>
            </a: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5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Měli by udělat něco pro to, aby se tady Humpolákům dobře žilo. Aby bylo víc kulturních akcí, aby se obyvatelé víc scházeli, Z_30_na mateřské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Parky, zeleň</a:t>
            </a: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5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 vnímám jako problém, že se tady dost kácí. A přitom zdravý dřevo, nevím proč. Dost tu ubývá zeleně po Humpolci. V jednom tejdnu zmizelo třeba 10 stromů ze Stromovky. To je docela blbý. Dost lidí na to nadává, M_61-70_školník</a:t>
            </a:r>
          </a:p>
        </p:txBody>
      </p:sp>
      <p:sp>
        <p:nvSpPr>
          <p:cNvPr id="404" name="Shape 404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8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29</a:t>
            </a:fld>
            <a:endParaRPr lang="id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 txBox="1">
            <a:spLocks noGrp="1"/>
          </p:cNvSpPr>
          <p:nvPr>
            <p:ph type="title"/>
          </p:nvPr>
        </p:nvSpPr>
        <p:spPr>
          <a:xfrm>
            <a:off x="1097279" y="286603"/>
            <a:ext cx="10058399" cy="1450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id" sz="4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Kam by se měl Humpolec ubírat?</a:t>
            </a:r>
          </a:p>
        </p:txBody>
      </p:sp>
      <p:sp>
        <p:nvSpPr>
          <p:cNvPr id="410" name="Shape 410"/>
          <p:cNvSpPr txBox="1">
            <a:spLocks noGrp="1"/>
          </p:cNvSpPr>
          <p:nvPr>
            <p:ph type="body" idx="1"/>
          </p:nvPr>
        </p:nvSpPr>
        <p:spPr>
          <a:xfrm>
            <a:off x="1097279" y="1845733"/>
            <a:ext cx="10058399" cy="402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Doprava ve městě</a:t>
            </a: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5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 městě je hrozně moc aut, chtělo by to více pěších zón. To pak taky souvisí se zajížděním kamiónů do města. Vedení by mělo rozhodnout, jestli Humpolec bude pro bydlení a zástavbu, nebo podnikání. Nepovedlo se tu rozdělit průmyslové a obytné zóny, M_51-60_učitelka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Business</a:t>
            </a: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5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Humpolec by měl být méně pro byznys a více pro život, víc se orientovat na potřeby mladých rodin, měl by být víc uzpůsobený pro mámy s dětmi, Z_28_sociální pracovnice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Cizinci</a:t>
            </a: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5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id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Zlepšit podmínky a plat, aby tam chtěli pracovat místí. Lidi nechtějí pracovat ve Valeu, protože jsou tam šílený podmínky, JM_Ž_30_kočárek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Sjednocené město</a:t>
            </a: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5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id" sz="1800" b="0" i="1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Chybí tady komplexní pohled na město. Není nikdo, kdo by to strategicky rozlišil. Každý si dělá na tom svým písečku. Strategický zastřešení tomu chybí, M_50_manažer.</a:t>
            </a: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2260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1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24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endParaRPr sz="1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Shape 411"/>
          <p:cNvSpPr txBox="1">
            <a:spLocks noGrp="1"/>
          </p:cNvSpPr>
          <p:nvPr>
            <p:ph type="sldNum" idx="12"/>
          </p:nvPr>
        </p:nvSpPr>
        <p:spPr>
          <a:xfrm>
            <a:off x="9900457" y="6459785"/>
            <a:ext cx="13118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id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alibri"/>
                <a:buNone/>
              </a:pPr>
              <a:t>30</a:t>
            </a:fld>
            <a:endParaRPr lang="id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tiva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621</Words>
  <Application>Microsoft Office PowerPoint</Application>
  <PresentationFormat>Vlastní</PresentationFormat>
  <Paragraphs>146</Paragraphs>
  <Slides>30</Slides>
  <Notes>30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30</vt:i4>
      </vt:variant>
    </vt:vector>
  </HeadingPairs>
  <TitlesOfParts>
    <vt:vector size="32" baseType="lpstr">
      <vt:lpstr>Retrospektiva</vt:lpstr>
      <vt:lpstr>Retrospektiva</vt:lpstr>
      <vt:lpstr>Humpolec  v mentálních mapách</vt:lpstr>
      <vt:lpstr>Vzorek konzultantů výzkumu</vt:lpstr>
      <vt:lpstr>Humpolec pěti slovy</vt:lpstr>
      <vt:lpstr>Typologie mentálních map Humpolce</vt:lpstr>
      <vt:lpstr>Humpolec jako zelené okolí</vt:lpstr>
      <vt:lpstr>Humpolec jako zelené okolí</vt:lpstr>
      <vt:lpstr>Humpolec jako pohled</vt:lpstr>
      <vt:lpstr>Humpolec jako pohled</vt:lpstr>
      <vt:lpstr>Humpolec jako osová struktura</vt:lpstr>
      <vt:lpstr>Humpolec jako centralizovaná struktura</vt:lpstr>
      <vt:lpstr>Humpolec jako historické památky</vt:lpstr>
      <vt:lpstr>Humpolec jako dopravní situace</vt:lpstr>
      <vt:lpstr>Humpolec jako dopravní situace</vt:lpstr>
      <vt:lpstr>Charakteristika prvků mentálních map</vt:lpstr>
      <vt:lpstr>Snímek 15</vt:lpstr>
      <vt:lpstr>Prvky mentálních map: oblasti/distrikty</vt:lpstr>
      <vt:lpstr>Prvky mentálních map: cesty</vt:lpstr>
      <vt:lpstr>Prvky mentálních map: Uzly</vt:lpstr>
      <vt:lpstr>Prvky mentálních map: dominanty</vt:lpstr>
      <vt:lpstr>Snímek 20</vt:lpstr>
      <vt:lpstr>Oblíbená místa a žitý prostor</vt:lpstr>
      <vt:lpstr>Snímek 22</vt:lpstr>
      <vt:lpstr>Problematická místa a nedostatky města</vt:lpstr>
      <vt:lpstr>Snímek 24</vt:lpstr>
      <vt:lpstr>Veřejný prostor jako poměr vnější a vnitřní regulace</vt:lpstr>
      <vt:lpstr>Ne-řád ve městě</vt:lpstr>
      <vt:lpstr>Řád ve městě</vt:lpstr>
      <vt:lpstr>Místní zdroje pro rozvoj veřejného prostoru</vt:lpstr>
      <vt:lpstr>Kam by se měl Humpolec ubírat?</vt:lpstr>
      <vt:lpstr>Kam by se měl Humpolec ubírat?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Humpolec  v mentálních mapách</dc:title>
  <dc:creator>Barbora</dc:creator>
  <cp:lastModifiedBy>vitek</cp:lastModifiedBy>
  <cp:revision>1</cp:revision>
  <dcterms:modified xsi:type="dcterms:W3CDTF">2017-04-03T10:54:00Z</dcterms:modified>
</cp:coreProperties>
</file>