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1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56489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15751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26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1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2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820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071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322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629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4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1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48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52390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23768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63463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00560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93101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0714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602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76262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18927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6544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55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2903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60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61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91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93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53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88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0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097279" y="758952"/>
            <a:ext cx="10058398" cy="35661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00050" y="4455619"/>
            <a:ext cx="1005839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Shape 2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4114798" y="-1171784"/>
            <a:ext cx="4023360" cy="10058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5400000">
            <a:off x="7160639" y="1979036"/>
            <a:ext cx="5757421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1826637" y="-573660"/>
            <a:ext cx="5757422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1097279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1100050" y="4455619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Shape 114"/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6217919" y="1845733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097279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1097279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097279" y="1846050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1097279" y="2582333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3"/>
          </p:nvPr>
        </p:nvSpPr>
        <p:spPr>
          <a:xfrm>
            <a:off x="6217919" y="1846050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4"/>
          </p:nvPr>
        </p:nvSpPr>
        <p:spPr>
          <a:xfrm>
            <a:off x="6217919" y="2582333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5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594358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6217919" y="1845733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097279" y="5074919"/>
            <a:ext cx="10113300" cy="8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1097279" y="5907023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 rot="5400000">
            <a:off x="4114828" y="-1171815"/>
            <a:ext cx="4023300" cy="1005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 rot="5400000">
            <a:off x="7160699" y="1978977"/>
            <a:ext cx="5757300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 rot="5400000">
            <a:off x="1826699" y="-573721"/>
            <a:ext cx="5757300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8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097279" y="758952"/>
            <a:ext cx="10058398" cy="35661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097279" y="4453128"/>
            <a:ext cx="1005839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097279" y="1846050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1097279" y="2582333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217919" y="1846050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217919" y="2582333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15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594358"/>
            <a:ext cx="3200397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38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397" cy="3379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1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4953000"/>
            <a:ext cx="12188824" cy="1904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15" y="491507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097279" y="5074919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4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097279" y="5907023"/>
            <a:ext cx="10113264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6334316"/>
            <a:ext cx="12192000" cy="65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8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289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1493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8077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7569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8331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302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334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36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27201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hape 13"/>
          <p:cNvCxnSpPr/>
          <p:nvPr/>
        </p:nvCxnSpPr>
        <p:spPr>
          <a:xfrm>
            <a:off x="1193532" y="1737842"/>
            <a:ext cx="996695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0" y="6334316"/>
            <a:ext cx="12192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99999" marR="0" lvl="6" indent="-553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499999" marR="0" lvl="7" indent="-521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99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Shape 105"/>
          <p:cNvCxnSpPr/>
          <p:nvPr/>
        </p:nvCxnSpPr>
        <p:spPr>
          <a:xfrm>
            <a:off x="1193532" y="1737843"/>
            <a:ext cx="99669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ctrTitle"/>
          </p:nvPr>
        </p:nvSpPr>
        <p:spPr>
          <a:xfrm>
            <a:off x="1097279" y="758952"/>
            <a:ext cx="10058398" cy="35661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libri"/>
              <a:buNone/>
            </a:pPr>
            <a:r>
              <a:rPr lang="id" sz="8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Humpolec </a:t>
            </a:r>
            <a:br>
              <a:rPr lang="id" sz="8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d" sz="8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 mentálních mapách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subTitle" idx="1"/>
          </p:nvPr>
        </p:nvSpPr>
        <p:spPr>
          <a:xfrm>
            <a:off x="1097266" y="4325091"/>
            <a:ext cx="5933699" cy="18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Výzkum provedený ve dnech 10.-17. 2. 2017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Mgr. Barbora Spalová, Ph.D.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Bc. Jan Tesárek, Mgr. Michaela Malá,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Jakub Kyselovič, Petr Haas,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Zuzana Roztočilová, Bc. Marie Úlehlová,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Bc. Tereza Sedláčková</a:t>
            </a:r>
          </a:p>
        </p:txBody>
      </p:sp>
      <p:pic>
        <p:nvPicPr>
          <p:cNvPr id="195" name="Shape 195" descr="logo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1908" y="295161"/>
            <a:ext cx="5760720" cy="13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 descr="Výsledek obrázku pro institut sociologických studi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8081" y="5294410"/>
            <a:ext cx="3521854" cy="63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centralizovaná struktura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824026"/>
            <a:ext cx="6400799" cy="452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10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historické památky</a:t>
            </a: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814732"/>
            <a:ext cx="6400799" cy="4447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11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dopravní situace</a:t>
            </a: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0360" y="1828800"/>
            <a:ext cx="6391274" cy="443297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12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dopravní situace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300" y="1814732"/>
            <a:ext cx="5867400" cy="444704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13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865499" y="286600"/>
            <a:ext cx="10895090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Charakteristika prvků mentálních map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8" cy="4023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-914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Hranice města</a:t>
            </a:r>
          </a:p>
          <a:p>
            <a:pPr marL="91440" marR="0" lvl="0" indent="-914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Oblasti</a:t>
            </a:r>
          </a:p>
          <a:p>
            <a:pPr marL="91440" marR="0" lvl="0" indent="-914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Cesty</a:t>
            </a:r>
          </a:p>
          <a:p>
            <a:pPr marL="91440" marR="0" lvl="0" indent="-914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Uzly</a:t>
            </a:r>
          </a:p>
          <a:p>
            <a:pPr marL="91440" marR="0" lvl="0" indent="-914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Dominanty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14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15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Shape 297" descr="hranice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Prvky mentálních map: oblasti/distrikty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16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Shape 304" descr="distrikty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Prvky mentálních map: cesty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17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Shape 311" descr="cesty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Prvky mentálních map: Uzly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18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Shape 318" descr="uzly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 descr="uzly12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80800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Prvky mentálních map: dominanty</a:t>
            </a: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19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Shape 326" descr="dominanty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Vzorek konzultantů výzkumu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962" y="1846263"/>
            <a:ext cx="4938712" cy="402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6838682" y="1845733"/>
            <a:ext cx="4316997" cy="402336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obyvatelé lokalit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vlastníci zahrádek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podnikatelé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zástupci 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-kulturních institucí, 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-církví,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městské samosprávy, 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spolků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/>
              <a:pPr lvl="0">
                <a:spcBef>
                  <a:spcPts val="0"/>
                </a:spcBef>
                <a:buClr>
                  <a:srgbClr val="FFFFFF"/>
                </a:buClr>
                <a:buSzPct val="25000"/>
                <a:buFont typeface="Calibri"/>
                <a:buNone/>
              </a:pPr>
              <a:t>20</a:t>
            </a:fld>
            <a:endParaRPr lang="id"/>
          </a:p>
        </p:txBody>
      </p:sp>
      <p:pic>
        <p:nvPicPr>
          <p:cNvPr id="334" name="Shape 334" descr="lynch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799"/>
            <a:ext cx="12192000" cy="8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775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/>
              <a:t>Oblíbená místa a žitý prostor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/>
              <a:pPr lvl="0">
                <a:spcBef>
                  <a:spcPts val="0"/>
                </a:spcBef>
                <a:buClr>
                  <a:srgbClr val="FFFFFF"/>
                </a:buClr>
                <a:buSzPct val="25000"/>
                <a:buFont typeface="Calibri"/>
                <a:buNone/>
              </a:pPr>
              <a:t>21</a:t>
            </a:fld>
            <a:endParaRPr lang="id"/>
          </a:p>
        </p:txBody>
      </p:sp>
      <p:sp>
        <p:nvSpPr>
          <p:cNvPr id="342" name="Shape 342"/>
          <p:cNvSpPr/>
          <p:nvPr/>
        </p:nvSpPr>
        <p:spPr>
          <a:xfrm>
            <a:off x="999825" y="1554675"/>
            <a:ext cx="10420800" cy="42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685" y="1061800"/>
            <a:ext cx="7335576" cy="50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/>
              <a:pPr lvl="0">
                <a:spcBef>
                  <a:spcPts val="0"/>
                </a:spcBef>
                <a:buClr>
                  <a:srgbClr val="FFFFFF"/>
                </a:buClr>
                <a:buSzPct val="25000"/>
                <a:buFont typeface="Calibri"/>
                <a:buNone/>
              </a:pPr>
              <a:t>22</a:t>
            </a:fld>
            <a:endParaRPr lang="id"/>
          </a:p>
        </p:txBody>
      </p:sp>
      <p:sp>
        <p:nvSpPr>
          <p:cNvPr id="351" name="Shape 351"/>
          <p:cNvSpPr/>
          <p:nvPr/>
        </p:nvSpPr>
        <p:spPr>
          <a:xfrm>
            <a:off x="929425" y="1498350"/>
            <a:ext cx="10477200" cy="50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211" y="0"/>
            <a:ext cx="8949576" cy="632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/>
              <a:pPr lvl="0" rtl="0">
                <a:spcBef>
                  <a:spcPts val="0"/>
                </a:spcBef>
                <a:buClr>
                  <a:srgbClr val="FFFFFF"/>
                </a:buClr>
                <a:buSzPct val="25000"/>
                <a:buFont typeface="Calibri"/>
                <a:buNone/>
              </a:pPr>
              <a:t>23</a:t>
            </a:fld>
            <a:endParaRPr lang="id"/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737" y="1376125"/>
            <a:ext cx="7230524" cy="490462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973950" y="286600"/>
            <a:ext cx="10516500" cy="94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b="1"/>
              <a:t>Problematická místa a nedostatky města</a:t>
            </a:r>
          </a:p>
        </p:txBody>
      </p:sp>
      <p:sp>
        <p:nvSpPr>
          <p:cNvPr id="360" name="Shape 360"/>
          <p:cNvSpPr/>
          <p:nvPr/>
        </p:nvSpPr>
        <p:spPr>
          <a:xfrm>
            <a:off x="1060025" y="1517475"/>
            <a:ext cx="1865100" cy="81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9395800" y="1577000"/>
            <a:ext cx="1865100" cy="81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400" cy="1450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400" cy="402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9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/>
              <a:pPr lvl="0">
                <a:spcBef>
                  <a:spcPts val="0"/>
                </a:spcBef>
                <a:buClr>
                  <a:srgbClr val="FFFFFF"/>
                </a:buClr>
                <a:buSzPct val="25000"/>
                <a:buFont typeface="Calibri"/>
                <a:buNone/>
              </a:pPr>
              <a:t>24</a:t>
            </a:fld>
            <a:endParaRPr lang="id"/>
          </a:p>
        </p:txBody>
      </p:sp>
      <p:pic>
        <p:nvPicPr>
          <p:cNvPr id="369" name="Shape 369" descr="problem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099" y="-1761600"/>
            <a:ext cx="12455100" cy="8805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Veřejný prostor jako poměr vnější a vnitřní regulace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8" cy="4023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4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4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Vnitřní regulace:</a:t>
            </a:r>
            <a:r>
              <a:rPr lang="id" sz="4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internalizovaný řád, který ovlivňuje chování a jednání lidí ve veřejném prostoru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4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4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Vnější regulace:</a:t>
            </a:r>
            <a:r>
              <a:rPr lang="id" sz="4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materiální nastavení prostoru, které jisté chování a jednání ne/umožňuje 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25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Ne-řád ve městě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1097279" y="1845732"/>
            <a:ext cx="10058398" cy="4175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3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 je cizí: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opilci, feťáci, bezdomovci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cizinci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supermarkety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3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3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 je nedemokratické: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chybí prostor pro některé skupiny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chybí prostor pro všechny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3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3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id" sz="23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 je neestetické a nefunkční: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dopravní zatížení a parkování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výkaly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chaos ve městě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3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3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 narušuje životní prostředí: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průmyslové zóny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 "/>
            </a:pPr>
            <a:r>
              <a:rPr lang="id" sz="2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příroda versus výstavba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26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Řád ve městě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8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355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3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Propojení s přírodou</a:t>
            </a:r>
          </a:p>
          <a:p>
            <a:pPr marL="91440" marR="0" lvl="0" indent="3556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3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Upravenost</a:t>
            </a:r>
            <a:r>
              <a:rPr lang="id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d" sz="3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„čistotnost“</a:t>
            </a:r>
          </a:p>
          <a:p>
            <a:pPr marL="91440" marR="0" lvl="0" indent="3556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3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Přiměřenost</a:t>
            </a:r>
          </a:p>
        </p:txBody>
      </p:sp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27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Místní zdroje pro rozvoj veřejného prostoru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1097279" y="1845732"/>
            <a:ext cx="10058398" cy="4372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35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1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Svépomocné stavby, pečování, starost o veřejné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d" sz="22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My jsme si ty zahrádky tady vyloženě vydobyli z buše a my o ně pečujem a pečovat 	budem</a:t>
            </a: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Z_75_učitelka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Houževnatost, pracovitost, střídmost, skromnost, odolnost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Jsem otrlej Humpolák a nestydím se za to, M_52_pedagog</a:t>
            </a:r>
          </a:p>
          <a:p>
            <a:pPr marL="91440" marR="0" lvl="0" indent="-25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Propojování sociálních sítí</a:t>
            </a:r>
          </a:p>
          <a:p>
            <a:pPr marL="91440" marR="0" lvl="0" indent="-25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J</a:t>
            </a:r>
            <a:r>
              <a:rPr lang="id" sz="22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 potřebovat investovat do sociálního kapitálu. Čelit individualizaci, 	propojovat, 	investovat do činností, které by propojovaly jednotlivé spolky. 	Možná je i bariéra, že se tu všichni znaj, M_50_manažer</a:t>
            </a: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d" sz="2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Silné emocionální pouto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28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Kam by se měl Humpolec ubírat?</a:t>
            </a:r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9" cy="40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Občanská vybavenost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Mně už ten bazén slibovali od mého mládí, do dneška není, nikdy se toho nedočkám, Z_65_důchodkyně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Komunitní centrum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Spíš než udělat město pro business, tak udělat město pro děti nebo pro rodiče s dětma, protože nemám kam chodit s dětma o víkendu, Z_30_na mateřské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Kultura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Měli by udělat něco pro to, aby se tady Humpolákům dobře žilo. Aby bylo víc kulturních akcí, aby se obyvatelé víc scházeli, Z_30_na mateřské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Parky, zeleň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vnímám jako problém, že se tady dost kácí. A přitom zdravý dřevo, nevím proč. Dost tu ubývá zeleně po Humpolci. V jednom tejdnu zmizelo třeba 10 stromů ze Stromovky. To je docela blbý. Dost lidí na to nadává, M_61-70_školník</a:t>
            </a:r>
          </a:p>
        </p:txBody>
      </p:sp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8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29</a:t>
            </a:fld>
            <a:endParaRPr lang="id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9497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pěti slovy</a:t>
            </a:r>
          </a:p>
        </p:txBody>
      </p:sp>
      <p:pic>
        <p:nvPicPr>
          <p:cNvPr id="210" name="Shape 210" descr="identita_wordclou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510" y="1327900"/>
            <a:ext cx="7317923" cy="474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3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Shape 212" descr="Výsledek obrázku pro wh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245" y="534572"/>
            <a:ext cx="1428748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 descr="Výsledek obrázku pro wh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7877" y="773722"/>
            <a:ext cx="1428748" cy="19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Kam by se měl Humpolec ubírat?</a:t>
            </a:r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9" cy="40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Doprava ve městě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městě je hrozně moc aut, chtělo by to více pěších zón. To pak taky souvisí se zajížděním kamiónů do města. Vedení by mělo rozhodnout, jestli Humpolec bude pro bydlení a zástavbu, nebo podnikání. Nepovedlo se tu rozdělit průmyslové a obytné zóny, M_51-60_učitelka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Business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Humpolec by měl být méně pro byznys a více pro život, víc se orientovat na potřeby mladých rodin, měl by být víc uzpůsobený pro mámy s dětmi, Z_28_sociální pracovnice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Cizinci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id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Zlepšit podmínky a plat, aby tam chtěli pracovat místí. Lidi nechtějí pracovat ve Valeu, protože jsou tam šílený podmínky, JM_Ž_30_kočárek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Sjednocené město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5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id" sz="18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Chybí tady komplexní pohled na město. Není nikdo, kdo by to strategicky rozlišil. Každý si dělá na tom svým písečku. Strategický zastřešení tomu chybí, M_50_manažer.</a:t>
            </a: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2260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18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30</a:t>
            </a:fld>
            <a:endParaRPr lang="id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Typologie mentálních map Humpolce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1097279" y="1845732"/>
            <a:ext cx="10058398" cy="42596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zelené okolí</a:t>
            </a:r>
          </a:p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pohled</a:t>
            </a:r>
          </a:p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osová struktura</a:t>
            </a:r>
          </a:p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centralizovaná struktura</a:t>
            </a:r>
          </a:p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historické památky</a:t>
            </a:r>
          </a:p>
          <a:p>
            <a:pPr marL="91440" marR="0" lvl="0" indent="-9144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</a:pPr>
            <a:r>
              <a:rPr lang="id" sz="3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</a:t>
            </a:r>
            <a:r>
              <a:rPr lang="id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dopravní situace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4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066804" y="12215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zelené okolí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779935"/>
            <a:ext cx="6400799" cy="452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5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058398" cy="12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zelené okolí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1829950"/>
            <a:ext cx="8077199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6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pohled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775" y="1814733"/>
            <a:ext cx="8090826" cy="444704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7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pohled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675" y="1871001"/>
            <a:ext cx="8229600" cy="4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8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8" cy="1450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</a:pPr>
            <a:r>
              <a:rPr lang="id" sz="4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Humpolec jako osová struktura</a:t>
            </a: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3475" y="1786597"/>
            <a:ext cx="3390900" cy="447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5500" y="1828800"/>
            <a:ext cx="2114550" cy="4432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id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t>9</a:t>
            </a:fld>
            <a:endParaRPr lang="id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Vlastní</PresentationFormat>
  <Paragraphs>146</Paragraphs>
  <Slides>30</Slides>
  <Notes>30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2" baseType="lpstr">
      <vt:lpstr>Retrospektiva</vt:lpstr>
      <vt:lpstr>Retrospektiva</vt:lpstr>
      <vt:lpstr>Humpolec  v mentálních mapách</vt:lpstr>
      <vt:lpstr>Vzorek konzultantů výzkumu</vt:lpstr>
      <vt:lpstr>Humpolec pěti slovy</vt:lpstr>
      <vt:lpstr>Typologie mentálních map Humpolce</vt:lpstr>
      <vt:lpstr>Humpolec jako zelené okolí</vt:lpstr>
      <vt:lpstr>Humpolec jako zelené okolí</vt:lpstr>
      <vt:lpstr>Humpolec jako pohled</vt:lpstr>
      <vt:lpstr>Humpolec jako pohled</vt:lpstr>
      <vt:lpstr>Humpolec jako osová struktura</vt:lpstr>
      <vt:lpstr>Humpolec jako centralizovaná struktura</vt:lpstr>
      <vt:lpstr>Humpolec jako historické památky</vt:lpstr>
      <vt:lpstr>Humpolec jako dopravní situace</vt:lpstr>
      <vt:lpstr>Humpolec jako dopravní situace</vt:lpstr>
      <vt:lpstr>Charakteristika prvků mentálních map</vt:lpstr>
      <vt:lpstr>Snímek 15</vt:lpstr>
      <vt:lpstr>Prvky mentálních map: oblasti/distrikty</vt:lpstr>
      <vt:lpstr>Prvky mentálních map: cesty</vt:lpstr>
      <vt:lpstr>Prvky mentálních map: Uzly</vt:lpstr>
      <vt:lpstr>Prvky mentálních map: dominanty</vt:lpstr>
      <vt:lpstr>Snímek 20</vt:lpstr>
      <vt:lpstr>Oblíbená místa a žitý prostor</vt:lpstr>
      <vt:lpstr>Snímek 22</vt:lpstr>
      <vt:lpstr>Problematická místa a nedostatky města</vt:lpstr>
      <vt:lpstr>Snímek 24</vt:lpstr>
      <vt:lpstr>Veřejný prostor jako poměr vnější a vnitřní regulace</vt:lpstr>
      <vt:lpstr>Ne-řád ve městě</vt:lpstr>
      <vt:lpstr>Řád ve městě</vt:lpstr>
      <vt:lpstr>Místní zdroje pro rozvoj veřejného prostoru</vt:lpstr>
      <vt:lpstr>Kam by se měl Humpolec ubírat?</vt:lpstr>
      <vt:lpstr>Kam by se měl Humpolec ubírat?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Humpolec  v mentálních mapách</dc:title>
  <dc:creator>Barbora</dc:creator>
  <cp:lastModifiedBy>vitek</cp:lastModifiedBy>
  <cp:revision>1</cp:revision>
  <dcterms:modified xsi:type="dcterms:W3CDTF">2017-04-03T10:54:00Z</dcterms:modified>
</cp:coreProperties>
</file>